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-7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B8568-2607-9C4E-BD2A-A1DCEBABFC96}" type="datetimeFigureOut">
              <a:rPr lang="en-US" smtClean="0"/>
              <a:t>9/23/12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F3BF49-3319-F24F-A9AE-147BE74801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03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Lucy,  Looking for me.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445F3-FA31-DF4A-BCBC-400FDD0645E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79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Renne</a:t>
            </a:r>
            <a:r>
              <a:rPr lang="en-US" dirty="0" smtClean="0"/>
              <a:t> and Lund;  Ask at each hearing – Why can’t this child go home?  We remove</a:t>
            </a:r>
            <a:r>
              <a:rPr lang="en-US" baseline="0" dirty="0" smtClean="0"/>
              <a:t> kids too often and they stay in care too long.  Separate safety plan from a case plan.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445F3-FA31-DF4A-BCBC-400FDD0645E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1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Kathleen</a:t>
            </a:r>
            <a:r>
              <a:rPr lang="en-US" baseline="0" dirty="0" smtClean="0"/>
              <a:t> Faller – Full assessment of cases at front end dramatically improved case course – earlier return, earlier permanence.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445F3-FA31-DF4A-BCBC-400FDD0645E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010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We’re underway.  We are half-way through now but the course is basically set.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445F3-FA31-DF4A-BCBC-400FDD0645E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77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journey continues.  Let’s pause</a:t>
            </a:r>
            <a:r>
              <a:rPr lang="en-US" baseline="0" dirty="0" smtClean="0"/>
              <a:t> here in a quiet and safe spot.  Throw out the anchor.  Questions, Comments, suggestions about the adventure so far?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D445F3-FA31-DF4A-BCBC-400FDD0645E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1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19600"/>
            <a:ext cx="7772400" cy="1066800"/>
          </a:xfrm>
        </p:spPr>
        <p:txBody>
          <a:bodyPr>
            <a:normAutofit/>
          </a:bodyPr>
          <a:lstStyle>
            <a:lvl1pPr>
              <a:defRPr sz="1400" b="1" baseline="0">
                <a:latin typeface="Adobe Caslon Pro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562600"/>
            <a:ext cx="6400800" cy="990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Adobe Caslon Pro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90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dobe Caslon Pro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00201"/>
            <a:ext cx="6400800" cy="4114800"/>
          </a:xfrm>
        </p:spPr>
        <p:txBody>
          <a:bodyPr/>
          <a:lstStyle>
            <a:lvl1pPr>
              <a:defRPr>
                <a:latin typeface="Adobe Caslon Pro" pitchFamily="18" charset="0"/>
              </a:defRPr>
            </a:lvl1pPr>
            <a:lvl2pPr>
              <a:defRPr>
                <a:latin typeface="Adobe Caslon Pro" pitchFamily="18" charset="0"/>
              </a:defRPr>
            </a:lvl2pPr>
            <a:lvl3pPr>
              <a:defRPr>
                <a:latin typeface="Adobe Caslon Pro" pitchFamily="18" charset="0"/>
              </a:defRPr>
            </a:lvl3pPr>
            <a:lvl4pPr>
              <a:defRPr>
                <a:latin typeface="Adobe Caslon Pro" pitchFamily="18" charset="0"/>
              </a:defRPr>
            </a:lvl4pPr>
            <a:lvl5pPr>
              <a:defRPr>
                <a:latin typeface="Adobe Caslon Pro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dobe Caslon Pro" charset="0"/>
              </a:defRPr>
            </a:lvl1pPr>
          </a:lstStyle>
          <a:p>
            <a:fld id="{18A25C65-97D2-4A48-864F-27C2D686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1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95600"/>
            <a:ext cx="8229600" cy="1143000"/>
          </a:xfrm>
        </p:spPr>
        <p:txBody>
          <a:bodyPr/>
          <a:lstStyle>
            <a:lvl1pPr>
              <a:defRPr>
                <a:latin typeface="Adobe Caslon Pro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dobe Caslon Pro" charset="0"/>
              </a:defRPr>
            </a:lvl1pPr>
          </a:lstStyle>
          <a:p>
            <a:fld id="{18A25C65-97D2-4A48-864F-27C2D686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9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dobe Caslon Pro" charset="0"/>
              </a:defRPr>
            </a:lvl1pPr>
          </a:lstStyle>
          <a:p>
            <a:fld id="{18A25C65-97D2-4A48-864F-27C2D686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58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1262062"/>
            <a:ext cx="5257800" cy="566738"/>
          </a:xfrm>
        </p:spPr>
        <p:txBody>
          <a:bodyPr anchor="b">
            <a:normAutofit/>
          </a:bodyPr>
          <a:lstStyle>
            <a:lvl1pPr algn="l">
              <a:defRPr sz="2400" b="1">
                <a:latin typeface="Adobe Caslon Pro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95400" y="1905000"/>
            <a:ext cx="4165600" cy="3124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905000"/>
            <a:ext cx="3048000" cy="3124200"/>
          </a:xfrm>
        </p:spPr>
        <p:txBody>
          <a:bodyPr/>
          <a:lstStyle>
            <a:lvl1pPr marL="0" indent="0">
              <a:buNone/>
              <a:defRPr sz="1400">
                <a:latin typeface="Adobe Caslon Pro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dobe Caslon Pro" charset="0"/>
              </a:defRPr>
            </a:lvl1pPr>
          </a:lstStyle>
          <a:p>
            <a:fld id="{18A25C65-97D2-4A48-864F-27C2D68660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57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325438"/>
            <a:ext cx="7778751" cy="14208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2" y="1981201"/>
            <a:ext cx="3802063" cy="41005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5021263" y="1981201"/>
            <a:ext cx="3803651" cy="4100513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idx="10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FosteringCourtImprovement.org</a:t>
            </a: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72C80B-5779-5341-A37E-9149AFD1A21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91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Times New Roman" charset="0"/>
                <a:cs typeface="+mn-cs"/>
              </a:defRPr>
            </a:lvl1pPr>
          </a:lstStyle>
          <a:p>
            <a:fld id="{18A25C65-97D2-4A48-864F-27C2D68660C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dobe Caslon Pro" pitchFamily="18" charset="0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dobe Caslon Pro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dobe Caslon Pro" pitchFamily="18" charset="0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dobe Caslon Pro" pitchFamily="18" charset="0"/>
          <a:ea typeface="ＭＳ Ｐゴシック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dobe Caslon Pro" pitchFamily="18" charset="0"/>
          <a:ea typeface="ＭＳ Ｐゴシック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dobe Caslon Pro" pitchFamily="18" charset="0"/>
          <a:ea typeface="ＭＳ Ｐゴシック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dobe Caslon Pro" pitchFamily="18" charset="0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ADDITIONAL RESEARCH EFFORTS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86610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06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3397250" y="706438"/>
            <a:ext cx="1219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dobe Caslon Pro" charset="0"/>
              </a:rPr>
              <a:t>Threats</a:t>
            </a:r>
          </a:p>
        </p:txBody>
      </p:sp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381000" y="5413375"/>
            <a:ext cx="1752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dobe Caslon Pro" charset="0"/>
              </a:rPr>
              <a:t>Vulnerabilities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6015038" y="5397500"/>
            <a:ext cx="2438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 dirty="0">
                <a:latin typeface="Adobe Caslon Pro" charset="0"/>
              </a:rPr>
              <a:t>Protective Capacities</a:t>
            </a:r>
          </a:p>
        </p:txBody>
      </p:sp>
      <p:sp>
        <p:nvSpPr>
          <p:cNvPr id="5" name="Isosceles Triangle 4"/>
          <p:cNvSpPr/>
          <p:nvPr/>
        </p:nvSpPr>
        <p:spPr>
          <a:xfrm>
            <a:off x="1752600" y="1295400"/>
            <a:ext cx="4344988" cy="3932238"/>
          </a:xfrm>
          <a:prstGeom prst="triangle">
            <a:avLst>
              <a:gd name="adj" fmla="val 4907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Adobe Caslon Pro"/>
            </a:endParaRP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3201988" y="2452688"/>
            <a:ext cx="1676400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latin typeface="Adobe Caslon Pro" charset="0"/>
              </a:rPr>
              <a:t>Are there insufficient protective capacities to protect from threats to which the child is vulnerable?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5000" y="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+mn-lt"/>
              </a:rPr>
              <a:t>Assessing Safety</a:t>
            </a:r>
            <a:endParaRPr lang="en-US" sz="4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8685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0864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2"/>
          <p:cNvSpPr>
            <a:spLocks noGrp="1"/>
          </p:cNvSpPr>
          <p:nvPr>
            <p:ph type="title"/>
          </p:nvPr>
        </p:nvSpPr>
        <p:spPr>
          <a:xfrm>
            <a:off x="381000" y="6858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dobe Caslon Pro" charset="0"/>
                <a:ea typeface="ＭＳ Ｐゴシック" charset="0"/>
                <a:cs typeface="ＭＳ Ｐゴシック" charset="0"/>
              </a:rPr>
              <a:t>Actively Evaluate Needs</a:t>
            </a:r>
            <a:endParaRPr lang="en-US" dirty="0">
              <a:latin typeface="Adobe Caslon Pro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22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0"/>
            <a:ext cx="4787900" cy="712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77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028825"/>
            <a:ext cx="76200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4572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Advance an Appropriate Case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83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800" b="17143"/>
          <a:stretch>
            <a:fillRect/>
          </a:stretch>
        </p:blipFill>
        <p:spPr bwMode="auto">
          <a:xfrm>
            <a:off x="990600" y="762000"/>
            <a:ext cx="7181850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89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5616702" cy="3806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981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latin typeface="Adobe Caslon Pro" charset="0"/>
              </a:rPr>
              <a:t>Develop a Theory of the </a:t>
            </a:r>
            <a:r>
              <a:rPr lang="en-US" sz="4000" dirty="0" smtClean="0">
                <a:latin typeface="Adobe Caslon Pro" charset="0"/>
              </a:rPr>
              <a:t>Case: Where is this case going? </a:t>
            </a:r>
            <a:r>
              <a:rPr lang="en-US" sz="4000" dirty="0">
                <a:latin typeface="Adobe Caslon Pro" charset="0"/>
              </a:rPr>
              <a:t/>
            </a:r>
            <a:br>
              <a:rPr lang="en-US" sz="4000" dirty="0">
                <a:latin typeface="Adobe Caslon Pro" charset="0"/>
              </a:rPr>
            </a:br>
            <a:r>
              <a:rPr lang="en-US" sz="3200" dirty="0">
                <a:latin typeface="Adobe Caslon Pro" charset="0"/>
              </a:rPr>
              <a:t>(Drive the bus)</a:t>
            </a:r>
            <a:r>
              <a:rPr lang="en-US" sz="3200" dirty="0" smtClean="0">
                <a:latin typeface="Adobe Caslon Pro" charset="0"/>
              </a:rPr>
              <a:t>.</a:t>
            </a:r>
            <a:br>
              <a:rPr lang="en-US" sz="3200" dirty="0" smtClean="0">
                <a:latin typeface="Adobe Caslon Pro" charset="0"/>
              </a:rPr>
            </a:br>
            <a:r>
              <a:rPr lang="en-US" sz="3200" u="sng" dirty="0" smtClean="0">
                <a:latin typeface="Adobe Caslon Pro" charset="0"/>
              </a:rPr>
              <a:t>Gives force and direction to your advocacy!</a:t>
            </a:r>
            <a:endParaRPr lang="en-US" sz="3200" u="sng" dirty="0"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32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4694238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813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381000"/>
            <a:ext cx="4430713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01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086600" cy="7191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dirty="0">
                <a:latin typeface="+mn-lt"/>
              </a:rPr>
              <a:t>QIC </a:t>
            </a:r>
            <a:r>
              <a:rPr lang="en-US" sz="3600" dirty="0" smtClean="0">
                <a:latin typeface="+mn-lt"/>
              </a:rPr>
              <a:t>Skills:  Advocacy Corollaries</a:t>
            </a:r>
            <a:endParaRPr lang="en-US" sz="3600" dirty="0">
              <a:latin typeface="+mn-lt"/>
            </a:endParaRPr>
          </a:p>
        </p:txBody>
      </p:sp>
      <p:pic>
        <p:nvPicPr>
          <p:cNvPr id="45059" name="Picture Placeholder 4" descr="happygirl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057400"/>
            <a:ext cx="4165600" cy="3124200"/>
          </a:xfrm>
          <a:noFill/>
        </p:spPr>
      </p:pic>
      <p:sp>
        <p:nvSpPr>
          <p:cNvPr id="4403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0" y="1828800"/>
            <a:ext cx="4343400" cy="39624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 Problem</a:t>
            </a:r>
            <a:r>
              <a:rPr lang="en-US" sz="3200" dirty="0">
                <a:latin typeface="+mn-lt"/>
              </a:rPr>
              <a:t>-solving – stress non-adversarial approaches</a:t>
            </a:r>
            <a:r>
              <a:rPr lang="en-US" sz="3200" dirty="0" smtClean="0">
                <a:latin typeface="+mn-lt"/>
              </a:rPr>
              <a:t>.</a:t>
            </a:r>
          </a:p>
          <a:p>
            <a:pPr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 For each need find the advocacy corollary</a:t>
            </a:r>
            <a:r>
              <a:rPr lang="en-US" sz="3000" dirty="0" smtClean="0">
                <a:latin typeface="+mn-lt"/>
              </a:rPr>
              <a:t>. </a:t>
            </a:r>
          </a:p>
          <a:p>
            <a:pPr>
              <a:buFont typeface="Arial" charset="0"/>
              <a:buChar char="•"/>
              <a:defRPr/>
            </a:pPr>
            <a:r>
              <a:rPr lang="en-US" sz="2800" dirty="0" smtClean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Use mediation skills</a:t>
            </a:r>
          </a:p>
          <a:p>
            <a:pPr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Use trial skills</a:t>
            </a:r>
            <a:endParaRPr lang="en-US" sz="3200" dirty="0">
              <a:latin typeface="+mn-lt"/>
            </a:endParaRPr>
          </a:p>
          <a:p>
            <a:pPr>
              <a:buFont typeface="Arial" charset="0"/>
              <a:buChar char="•"/>
              <a:defRPr/>
            </a:pPr>
            <a:endParaRPr lang="en-US" sz="3000" dirty="0" smtClean="0">
              <a:latin typeface="Adobe Caslon Pro" charset="0"/>
            </a:endParaRPr>
          </a:p>
          <a:p>
            <a:pPr>
              <a:buFont typeface="Arial" charset="0"/>
              <a:buChar char="•"/>
              <a:defRPr/>
            </a:pPr>
            <a:endParaRPr lang="en-US" sz="3000" dirty="0">
              <a:latin typeface="Adobe Caslon Pro" charset="0"/>
            </a:endParaRPr>
          </a:p>
          <a:p>
            <a:pPr>
              <a:buFont typeface="Arial" charset="0"/>
              <a:buChar char="•"/>
              <a:defRPr/>
            </a:pPr>
            <a:endParaRPr lang="en-US" sz="3000" dirty="0" smtClean="0">
              <a:latin typeface="Adobe Caslon Pro" charset="0"/>
            </a:endParaRPr>
          </a:p>
          <a:p>
            <a:pPr>
              <a:buFont typeface="Arial" charset="0"/>
              <a:buChar char="•"/>
              <a:defRPr/>
            </a:pPr>
            <a:endParaRPr lang="en-US" sz="3000" dirty="0">
              <a:latin typeface="Adobe Caslon Pro" charset="0"/>
            </a:endParaRPr>
          </a:p>
          <a:p>
            <a:pPr>
              <a:buFont typeface="Arial" charset="0"/>
              <a:buChar char="•"/>
              <a:defRPr/>
            </a:pPr>
            <a:endParaRPr lang="en-US" sz="3000" dirty="0" smtClean="0">
              <a:latin typeface="Adobe Caslon Pro" charset="0"/>
            </a:endParaRPr>
          </a:p>
          <a:p>
            <a:pPr>
              <a:buFont typeface="Arial" charset="0"/>
              <a:buChar char="•"/>
              <a:defRPr/>
            </a:pPr>
            <a:endParaRPr lang="en-US" sz="3000" dirty="0">
              <a:latin typeface="Adobe Caslon Pro" charset="0"/>
            </a:endParaRPr>
          </a:p>
          <a:p>
            <a:pPr>
              <a:buFont typeface="Arial" charset="0"/>
              <a:buChar char="•"/>
              <a:defRPr/>
            </a:pPr>
            <a:endParaRPr lang="en-US" sz="3000" dirty="0"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2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1"/>
            <a:ext cx="5169767" cy="689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0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657225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8229600" cy="1143000"/>
          </a:xfrm>
        </p:spPr>
        <p:txBody>
          <a:bodyPr/>
          <a:lstStyle/>
          <a:p>
            <a:r>
              <a:rPr lang="en-US" dirty="0">
                <a:latin typeface="Adobe Caslon Pro" charset="0"/>
              </a:rPr>
              <a:t>Advocacy Corollaries</a:t>
            </a:r>
          </a:p>
        </p:txBody>
      </p:sp>
    </p:spTree>
    <p:extLst>
      <p:ext uri="{BB962C8B-B14F-4D97-AF65-F5344CB8AC3E}">
        <p14:creationId xmlns:p14="http://schemas.microsoft.com/office/powerpoint/2010/main" val="418136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5545138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383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0"/>
            <a:ext cx="88392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COACHING</a:t>
            </a:r>
            <a:endParaRPr lang="en-US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536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"/>
            <a:ext cx="9782556" cy="663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740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228600"/>
            <a:ext cx="8940800" cy="688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6872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Documenting the process of change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1600201"/>
            <a:ext cx="6400800" cy="3505199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Pod Meetings – Quarterly </a:t>
            </a:r>
          </a:p>
          <a:p>
            <a:r>
              <a:rPr lang="en-US" dirty="0" smtClean="0">
                <a:latin typeface="+mn-lt"/>
              </a:rPr>
              <a:t>What are the barriers to implementing the new approach?</a:t>
            </a:r>
          </a:p>
          <a:p>
            <a:r>
              <a:rPr lang="en-US" dirty="0" smtClean="0">
                <a:latin typeface="+mn-lt"/>
              </a:rPr>
              <a:t>What contributes to success?</a:t>
            </a:r>
          </a:p>
          <a:p>
            <a:r>
              <a:rPr lang="en-US" dirty="0" smtClean="0">
                <a:latin typeface="+mn-lt"/>
              </a:rPr>
              <a:t>Intentional </a:t>
            </a:r>
            <a:r>
              <a:rPr lang="en-US" dirty="0">
                <a:latin typeface="+mn-lt"/>
              </a:rPr>
              <a:t>Learning Communities</a:t>
            </a:r>
          </a:p>
        </p:txBody>
      </p:sp>
    </p:spTree>
    <p:extLst>
      <p:ext uri="{BB962C8B-B14F-4D97-AF65-F5344CB8AC3E}">
        <p14:creationId xmlns:p14="http://schemas.microsoft.com/office/powerpoint/2010/main" val="10839490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239903"/>
            <a:ext cx="10302240" cy="684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5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0"/>
            <a:ext cx="88392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THE VISION THING </a:t>
            </a:r>
            <a:endParaRPr lang="en-US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564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0"/>
            <a:ext cx="8839200" cy="1143000"/>
          </a:xfrm>
        </p:spPr>
        <p:txBody>
          <a:bodyPr/>
          <a:lstStyle/>
          <a:p>
            <a:pPr>
              <a:defRPr/>
            </a:pPr>
            <a:endParaRPr lang="en-US" dirty="0">
              <a:latin typeface="+mn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57400" y="609600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Scene from Lake Michigan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311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44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3"/>
          <p:cNvSpPr>
            <a:spLocks noGrp="1"/>
          </p:cNvSpPr>
          <p:nvPr>
            <p:ph type="title"/>
          </p:nvPr>
        </p:nvSpPr>
        <p:spPr>
          <a:xfrm>
            <a:off x="1524000" y="228600"/>
            <a:ext cx="59436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 smtClean="0">
                <a:latin typeface="+mn-lt"/>
              </a:rPr>
              <a:t>Additional Research Efforts</a:t>
            </a:r>
            <a:endParaRPr lang="en-US" sz="3200" dirty="0">
              <a:latin typeface="+mn-lt"/>
            </a:endParaRPr>
          </a:p>
        </p:txBody>
      </p:sp>
      <p:pic>
        <p:nvPicPr>
          <p:cNvPr id="56323" name="Picture Placeholder 4" descr="blackplay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1676400"/>
            <a:ext cx="4535488" cy="3402013"/>
          </a:xfrm>
          <a:noFill/>
        </p:spPr>
      </p:pic>
      <p:sp>
        <p:nvSpPr>
          <p:cNvPr id="55298" name="Text Placeholder 5"/>
          <p:cNvSpPr>
            <a:spLocks noGrp="1"/>
          </p:cNvSpPr>
          <p:nvPr>
            <p:ph type="body" sz="half" idx="2"/>
          </p:nvPr>
        </p:nvSpPr>
        <p:spPr>
          <a:xfrm>
            <a:off x="5105400" y="1447800"/>
            <a:ext cx="3810000" cy="39624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2400" dirty="0" smtClean="0">
                <a:latin typeface="+mn-lt"/>
              </a:rPr>
              <a:t> WA </a:t>
            </a:r>
            <a:r>
              <a:rPr lang="en-US" sz="2400" dirty="0">
                <a:latin typeface="+mn-lt"/>
              </a:rPr>
              <a:t>additional comparison of </a:t>
            </a:r>
            <a:r>
              <a:rPr lang="en-US" sz="2400" b="1" dirty="0">
                <a:latin typeface="+mn-lt"/>
              </a:rPr>
              <a:t>attorney/no attorney</a:t>
            </a:r>
            <a:r>
              <a:rPr lang="en-US" sz="2400" dirty="0">
                <a:latin typeface="+mn-lt"/>
              </a:rPr>
              <a:t>.   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b="1" dirty="0" smtClean="0">
                <a:latin typeface="+mn-lt"/>
              </a:rPr>
              <a:t> Who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should represent the child in such proceedings? A lawyer? A CASA? A social worker? A team?</a:t>
            </a:r>
          </a:p>
          <a:p>
            <a:pPr>
              <a:buFont typeface="Arial" charset="0"/>
              <a:buChar char="•"/>
              <a:defRPr/>
            </a:pPr>
            <a:r>
              <a:rPr lang="en-US" sz="2400" b="1" dirty="0" smtClean="0">
                <a:latin typeface="+mn-lt"/>
              </a:rPr>
              <a:t> (What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organizational structure best delivers legal services for a child</a:t>
            </a:r>
            <a:r>
              <a:rPr lang="en-US" sz="2400" dirty="0" smtClean="0">
                <a:latin typeface="+mn-lt"/>
              </a:rPr>
              <a:t>?)</a:t>
            </a:r>
          </a:p>
          <a:p>
            <a:pPr>
              <a:buFont typeface="Arial" charset="0"/>
              <a:buChar char="•"/>
              <a:defRPr/>
            </a:pPr>
            <a:endParaRPr lang="en-US" sz="2000" dirty="0">
              <a:latin typeface="Adobe Caslon Pro" charset="0"/>
            </a:endParaRPr>
          </a:p>
          <a:p>
            <a:pPr eaLnBrk="1" hangingPunct="1">
              <a:buFont typeface="Arial" charset="0"/>
              <a:buChar char="•"/>
              <a:defRPr/>
            </a:pPr>
            <a:endParaRPr lang="en-US" sz="1600" dirty="0">
              <a:latin typeface="Adobe Caslon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3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76200" y="0"/>
            <a:ext cx="10728960" cy="6897166"/>
          </a:xfrm>
        </p:spPr>
      </p:pic>
    </p:spTree>
    <p:extLst>
      <p:ext uri="{BB962C8B-B14F-4D97-AF65-F5344CB8AC3E}">
        <p14:creationId xmlns:p14="http://schemas.microsoft.com/office/powerpoint/2010/main" val="56767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6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400" y="228600"/>
            <a:ext cx="10680192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72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3742" y="-46309"/>
            <a:ext cx="7000258" cy="691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27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0"/>
            <a:ext cx="88392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TIMELINE </a:t>
            </a:r>
            <a:endParaRPr lang="en-US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43362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2286000" y="762000"/>
            <a:ext cx="5257800" cy="56673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400" dirty="0" smtClean="0">
                <a:latin typeface="+mn-lt"/>
                <a:ea typeface="+mj-ea"/>
                <a:cs typeface="+mj-cs"/>
              </a:rPr>
              <a:t>On we go!</a:t>
            </a:r>
          </a:p>
        </p:txBody>
      </p:sp>
      <p:sp>
        <p:nvSpPr>
          <p:cNvPr id="58370" name="Picture Placeholder 2"/>
          <p:cNvSpPr>
            <a:spLocks noGrp="1" noTextEdit="1"/>
          </p:cNvSpPr>
          <p:nvPr>
            <p:ph type="pic" idx="1"/>
          </p:nvPr>
        </p:nvSpPr>
        <p:spPr>
          <a:xfrm>
            <a:off x="228600" y="2133600"/>
            <a:ext cx="4648200" cy="3505200"/>
          </a:xfrm>
        </p:spPr>
      </p:sp>
      <p:sp>
        <p:nvSpPr>
          <p:cNvPr id="50179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676400"/>
            <a:ext cx="3962400" cy="47244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Collect data </a:t>
            </a:r>
            <a:r>
              <a:rPr lang="en-US" sz="3200" dirty="0" smtClean="0">
                <a:latin typeface="+mn-lt"/>
              </a:rPr>
              <a:t>to March 2015; (3 years).</a:t>
            </a:r>
            <a:r>
              <a:rPr lang="en-US" sz="3200" dirty="0">
                <a:latin typeface="+mn-lt"/>
              </a:rPr>
              <a:t> </a:t>
            </a:r>
            <a:endParaRPr lang="en-US" sz="3200" dirty="0" smtClean="0">
              <a:latin typeface="+mn-lt"/>
            </a:endParaRPr>
          </a:p>
          <a:p>
            <a:pPr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Embargo details of training for now.</a:t>
            </a:r>
          </a:p>
          <a:p>
            <a:pPr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QIC Resources available on website.</a:t>
            </a:r>
          </a:p>
          <a:p>
            <a:pPr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 </a:t>
            </a:r>
            <a:r>
              <a:rPr lang="en-US" sz="3200" dirty="0" smtClean="0">
                <a:latin typeface="+mn-lt"/>
              </a:rPr>
              <a:t>Final Report – December 2015</a:t>
            </a:r>
            <a:r>
              <a:rPr lang="en-US" sz="3200" dirty="0" smtClean="0">
                <a:latin typeface="Adobe Caslon Pro" charset="0"/>
              </a:rPr>
              <a:t>.</a:t>
            </a:r>
            <a:endParaRPr lang="en-US" sz="3200" dirty="0">
              <a:latin typeface="Adobe Caslon Pro" charset="0"/>
            </a:endParaRPr>
          </a:p>
          <a:p>
            <a:pPr>
              <a:defRPr/>
            </a:pPr>
            <a:endParaRPr lang="en-US" sz="3200" dirty="0">
              <a:latin typeface="Adobe Caslon Pro" charset="0"/>
            </a:endParaRPr>
          </a:p>
          <a:p>
            <a:pPr>
              <a:defRPr/>
            </a:pPr>
            <a:endParaRPr lang="en-US" sz="3200" dirty="0">
              <a:latin typeface="Adobe Caslon Pro" charset="0"/>
            </a:endParaRPr>
          </a:p>
        </p:txBody>
      </p:sp>
      <p:pic>
        <p:nvPicPr>
          <p:cNvPr id="58372" name="Picture 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632325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1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Summary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800" y="1295400"/>
            <a:ext cx="8686800" cy="4419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QIC National Needs Assessment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STATE OF CHILD REPRESENTATION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Compilation of academic articles and state laws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Model acts and monographs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QIC Best Practice Model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Exciting and promising empirical 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 smtClean="0"/>
              <a:t>6 core skills </a:t>
            </a:r>
            <a:r>
              <a:rPr lang="en-US" dirty="0" smtClean="0"/>
              <a:t>– engaging the best of the lawyer skill set for better child results.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03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95600" y="-2362200"/>
            <a:ext cx="17038638" cy="136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8697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25"/>
          <p:cNvSpPr>
            <a:spLocks noGrp="1"/>
          </p:cNvSpPr>
          <p:nvPr>
            <p:ph type="ctrTitle"/>
          </p:nvPr>
        </p:nvSpPr>
        <p:spPr>
          <a:xfrm>
            <a:off x="685800" y="4419600"/>
            <a:ext cx="7772400" cy="914400"/>
          </a:xfrm>
        </p:spPr>
        <p:txBody>
          <a:bodyPr/>
          <a:lstStyle/>
          <a:p>
            <a:r>
              <a:rPr lang="en-US" sz="4000" dirty="0" err="1">
                <a:latin typeface="Adobe Caslon Pro" charset="0"/>
              </a:rPr>
              <a:t>www.ImproveChildRep.org</a:t>
            </a:r>
            <a:endParaRPr lang="en-US" sz="4000" dirty="0">
              <a:latin typeface="Adobe Caslon Pro" charset="0"/>
            </a:endParaRPr>
          </a:p>
        </p:txBody>
      </p:sp>
      <p:sp>
        <p:nvSpPr>
          <p:cNvPr id="27" name="Subtitle 26"/>
          <p:cNvSpPr>
            <a:spLocks noGrp="1"/>
          </p:cNvSpPr>
          <p:nvPr>
            <p:ph type="subTitle" idx="1"/>
          </p:nvPr>
        </p:nvSpPr>
        <p:spPr>
          <a:xfrm>
            <a:off x="1371600" y="5334000"/>
            <a:ext cx="6400800" cy="990600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None/>
              <a:defRPr/>
            </a:pPr>
            <a:r>
              <a:rPr lang="en-US" dirty="0" smtClean="0">
                <a:latin typeface="Adobe Caslon Pro"/>
                <a:ea typeface="+mn-ea"/>
                <a:cs typeface="+mn-cs"/>
              </a:rPr>
              <a:t>On a Mission to Improve Justice for Children Through Knowledge Development and Dissemination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104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28600"/>
            <a:ext cx="5257800" cy="10668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/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Multidisciplinary</a:t>
            </a:r>
            <a:br>
              <a:rPr lang="en-US" sz="3200" dirty="0" smtClean="0">
                <a:latin typeface="+mn-lt"/>
              </a:rPr>
            </a:br>
            <a:r>
              <a:rPr lang="en-US" sz="3200" dirty="0" smtClean="0">
                <a:latin typeface="+mn-lt"/>
              </a:rPr>
              <a:t>- Lawyers Plus</a:t>
            </a:r>
            <a:endParaRPr lang="en-US" sz="3200" dirty="0">
              <a:latin typeface="+mn-lt"/>
            </a:endParaRPr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41656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00" y="1524000"/>
            <a:ext cx="3810000" cy="4419600"/>
          </a:xfrm>
        </p:spPr>
        <p:txBody>
          <a:bodyPr/>
          <a:lstStyle/>
          <a:p>
            <a:r>
              <a:rPr lang="en-US" sz="2800" dirty="0" smtClean="0">
                <a:latin typeface="+mn-lt"/>
              </a:rPr>
              <a:t>Seeking: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Law office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Assisted by non-lawyers.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Representing some but not all children in jurisdiction.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>
                <a:latin typeface="+mn-lt"/>
              </a:rPr>
              <a:t>Contact </a:t>
            </a:r>
            <a:r>
              <a:rPr lang="en-US" sz="2800" dirty="0" err="1" smtClean="0">
                <a:latin typeface="+mn-lt"/>
              </a:rPr>
              <a:t>Robbin</a:t>
            </a:r>
            <a:r>
              <a:rPr lang="en-US" sz="2800" dirty="0" smtClean="0">
                <a:latin typeface="+mn-lt"/>
              </a:rPr>
              <a:t> Gonzalez.</a:t>
            </a:r>
            <a:endParaRPr lang="en-US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7998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3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0"/>
            <a:ext cx="8839200" cy="11430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n-lt"/>
                <a:ea typeface="+mj-ea"/>
                <a:cs typeface="+mj-cs"/>
              </a:rPr>
              <a:t>6. QIC MODEL:  SIX CORE SKILLS</a:t>
            </a:r>
            <a:endParaRPr lang="en-US" dirty="0"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31934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-228600"/>
            <a:ext cx="7000258" cy="691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130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1143000" y="304800"/>
            <a:ext cx="7778750" cy="1447800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+mn-lt"/>
              </a:rPr>
              <a:t>Training in QIC Model:</a:t>
            </a:r>
            <a:br>
              <a:rPr lang="en-US" dirty="0">
                <a:latin typeface="+mn-lt"/>
              </a:rPr>
            </a:br>
            <a:r>
              <a:rPr lang="en-US" dirty="0" smtClean="0">
                <a:latin typeface="+mn-lt"/>
              </a:rPr>
              <a:t>Unique Skills </a:t>
            </a:r>
            <a:endParaRPr lang="en-US" dirty="0">
              <a:latin typeface="+mn-lt"/>
            </a:endParaRPr>
          </a:p>
        </p:txBody>
      </p:sp>
      <p:sp>
        <p:nvSpPr>
          <p:cNvPr id="43010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828800"/>
            <a:ext cx="5334000" cy="40386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+mn-lt"/>
              </a:rPr>
              <a:t>Enter Child</a:t>
            </a:r>
            <a:r>
              <a:rPr lang="ja-JP" altLang="en-US" dirty="0">
                <a:latin typeface="+mn-lt"/>
              </a:rPr>
              <a:t>’</a:t>
            </a:r>
            <a:r>
              <a:rPr lang="en-US" altLang="ja-JP" dirty="0">
                <a:latin typeface="+mn-lt"/>
              </a:rPr>
              <a:t>s </a:t>
            </a:r>
            <a:r>
              <a:rPr lang="en-US" altLang="ja-JP" dirty="0" smtClean="0">
                <a:latin typeface="+mn-lt"/>
              </a:rPr>
              <a:t>World</a:t>
            </a:r>
          </a:p>
          <a:p>
            <a:pPr marL="457200" lvl="1" indent="0">
              <a:buNone/>
              <a:defRPr/>
            </a:pPr>
            <a:r>
              <a:rPr lang="en-US" dirty="0" smtClean="0">
                <a:latin typeface="+mn-lt"/>
              </a:rPr>
              <a:t>   - Accommodate Wishes</a:t>
            </a:r>
            <a:endParaRPr lang="en-US" altLang="ja-JP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+mn-lt"/>
              </a:rPr>
              <a:t>Assess Safety </a:t>
            </a:r>
            <a:endParaRPr lang="en-US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+mn-lt"/>
              </a:rPr>
              <a:t>Actively Evaluate Needs</a:t>
            </a:r>
            <a:endParaRPr lang="en-US" dirty="0">
              <a:latin typeface="+mn-lt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+mn-lt"/>
              </a:rPr>
              <a:t>Advance </a:t>
            </a:r>
            <a:r>
              <a:rPr lang="en-US" dirty="0">
                <a:latin typeface="+mn-lt"/>
              </a:rPr>
              <a:t>Case </a:t>
            </a:r>
            <a:r>
              <a:rPr lang="en-US" dirty="0" smtClean="0">
                <a:latin typeface="+mn-lt"/>
              </a:rPr>
              <a:t>Planning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+mn-lt"/>
              </a:rPr>
              <a:t>Case Theory-Drive the Bus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+mn-lt"/>
              </a:rPr>
              <a:t>Advocacy Corollaries</a:t>
            </a:r>
            <a:endParaRPr lang="en-US" dirty="0">
              <a:latin typeface="+mn-lt"/>
            </a:endParaRPr>
          </a:p>
        </p:txBody>
      </p:sp>
      <p:pic>
        <p:nvPicPr>
          <p:cNvPr id="43011" name="Picture 7" descr="girltn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19800" y="2057400"/>
            <a:ext cx="2603500" cy="3848100"/>
          </a:xfrm>
        </p:spPr>
      </p:pic>
    </p:spTree>
    <p:extLst>
      <p:ext uri="{BB962C8B-B14F-4D97-AF65-F5344CB8AC3E}">
        <p14:creationId xmlns:p14="http://schemas.microsoft.com/office/powerpoint/2010/main" val="4185811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447800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/>
          <a:lstStyle/>
          <a:p>
            <a:r>
              <a:rPr lang="en-US">
                <a:latin typeface="Adobe Caslon Pro" charset="0"/>
                <a:ea typeface="ＭＳ Ｐゴシック" charset="0"/>
                <a:cs typeface="ＭＳ Ｐゴシック" charset="0"/>
              </a:rPr>
              <a:t>Enter the Child</a:t>
            </a:r>
            <a:r>
              <a:rPr lang="ja-JP" altLang="en-US">
                <a:latin typeface="Adobe Caslon Pro" charset="0"/>
                <a:ea typeface="ＭＳ Ｐゴシック" charset="0"/>
                <a:cs typeface="ＭＳ Ｐゴシック" charset="0"/>
              </a:rPr>
              <a:t>’</a:t>
            </a:r>
            <a:r>
              <a:rPr lang="en-US">
                <a:latin typeface="Adobe Caslon Pro" charset="0"/>
                <a:ea typeface="ＭＳ Ｐゴシック" charset="0"/>
                <a:cs typeface="ＭＳ Ｐゴシック" charset="0"/>
              </a:rPr>
              <a:t>s World</a:t>
            </a:r>
          </a:p>
        </p:txBody>
      </p:sp>
    </p:spTree>
    <p:extLst>
      <p:ext uri="{BB962C8B-B14F-4D97-AF65-F5344CB8AC3E}">
        <p14:creationId xmlns:p14="http://schemas.microsoft.com/office/powerpoint/2010/main" val="4235385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QI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421</Words>
  <Application>Microsoft Macintosh PowerPoint</Application>
  <PresentationFormat>On-screen Show (4:3)</PresentationFormat>
  <Paragraphs>74</Paragraphs>
  <Slides>38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QIC Theme</vt:lpstr>
      <vt:lpstr>ADDITIONAL RESEARCH EFFORTS</vt:lpstr>
      <vt:lpstr>PowerPoint Presentation</vt:lpstr>
      <vt:lpstr>Additional Research Efforts</vt:lpstr>
      <vt:lpstr>   Multidisciplinary - Lawyers Plus</vt:lpstr>
      <vt:lpstr>PowerPoint Presentation</vt:lpstr>
      <vt:lpstr>6. QIC MODEL:  SIX CORE SKILLS</vt:lpstr>
      <vt:lpstr>PowerPoint Presentation</vt:lpstr>
      <vt:lpstr>Training in QIC Model: Unique Skills </vt:lpstr>
      <vt:lpstr>Enter the Child’s World</vt:lpstr>
      <vt:lpstr>PowerPoint Presentation</vt:lpstr>
      <vt:lpstr>Assessing Safety</vt:lpstr>
      <vt:lpstr>Actively Evaluate Needs</vt:lpstr>
      <vt:lpstr>PowerPoint Presentation</vt:lpstr>
      <vt:lpstr>Advance an Appropriate Case Plan</vt:lpstr>
      <vt:lpstr>PowerPoint Presentation</vt:lpstr>
      <vt:lpstr>Develop a Theory of the Case: Where is this case going?  (Drive the bus). Gives force and direction to your advocacy!</vt:lpstr>
      <vt:lpstr>PowerPoint Presentation</vt:lpstr>
      <vt:lpstr>PowerPoint Presentation</vt:lpstr>
      <vt:lpstr>QIC Skills:  Advocacy Corollaries</vt:lpstr>
      <vt:lpstr>Advocacy Corollaries</vt:lpstr>
      <vt:lpstr>PowerPoint Presentation</vt:lpstr>
      <vt:lpstr>COACHING</vt:lpstr>
      <vt:lpstr>PowerPoint Presentation</vt:lpstr>
      <vt:lpstr>PowerPoint Presentation</vt:lpstr>
      <vt:lpstr>Documenting the process of change</vt:lpstr>
      <vt:lpstr>PowerPoint Presentation</vt:lpstr>
      <vt:lpstr>THE VISION THING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 </vt:lpstr>
      <vt:lpstr>On we go!</vt:lpstr>
      <vt:lpstr>Summary </vt:lpstr>
      <vt:lpstr>PowerPoint Presentation</vt:lpstr>
      <vt:lpstr>www.ImproveChildRep.org</vt:lpstr>
    </vt:vector>
  </TitlesOfParts>
  <Company>University of Michigan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Duquette</dc:creator>
  <cp:lastModifiedBy>Robbin Gonzalez</cp:lastModifiedBy>
  <cp:revision>3</cp:revision>
  <dcterms:created xsi:type="dcterms:W3CDTF">2012-08-15T22:11:23Z</dcterms:created>
  <dcterms:modified xsi:type="dcterms:W3CDTF">2012-09-23T14:44:56Z</dcterms:modified>
</cp:coreProperties>
</file>